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Bold" charset="1" panose="00000800000000000000"/>
      <p:regular r:id="rId10"/>
    </p:embeddedFont>
    <p:embeddedFont>
      <p:font typeface="HK Grotesk Bold Italics" charset="1" panose="00000800000000000000"/>
      <p:regular r:id="rId11"/>
    </p:embeddedFont>
    <p:embeddedFont>
      <p:font typeface="Halant Medium" charset="1" panose="00000600000000000000"/>
      <p:regular r:id="rId12"/>
    </p:embeddedFont>
    <p:embeddedFont>
      <p:font typeface="Halant Medium Bold" charset="1" panose="00000700000000000000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31" Target="slides/slide14.xml" Type="http://schemas.openxmlformats.org/officeDocument/2006/relationships/slide"/><Relationship Id="rId32" Target="slides/slide15.xml" Type="http://schemas.openxmlformats.org/officeDocument/2006/relationships/slide"/><Relationship Id="rId33" Target="slides/slide16.xml" Type="http://schemas.openxmlformats.org/officeDocument/2006/relationships/slide"/><Relationship Id="rId34" Target="slides/slide17.xml" Type="http://schemas.openxmlformats.org/officeDocument/2006/relationships/slide"/><Relationship Id="rId35" Target="slides/slide18.xml" Type="http://schemas.openxmlformats.org/officeDocument/2006/relationships/slide"/><Relationship Id="rId36" Target="slides/slide19.xml" Type="http://schemas.openxmlformats.org/officeDocument/2006/relationships/slide"/><Relationship Id="rId37" Target="slides/slide2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aduebbcE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gif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16.jpeg" Type="http://schemas.openxmlformats.org/officeDocument/2006/relationships/image"/><Relationship Id="rId5" Target="../media/VAFaduebbcE.mp4" Type="http://schemas.openxmlformats.org/officeDocument/2006/relationships/video"/><Relationship Id="rId6" Target="../media/VAFaduebbcE.mp4" Type="http://schemas.microsoft.com/office/2007/relationships/media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Relationship Id="rId6" Target="../media/image22.gif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0212" y="4748718"/>
            <a:ext cx="10724012" cy="4509582"/>
            <a:chOff x="0" y="0"/>
            <a:chExt cx="14298683" cy="601277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727662"/>
              <a:ext cx="9499197" cy="32851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4800">
                  <a:solidFill>
                    <a:srgbClr val="731F7D"/>
                  </a:solidFill>
                  <a:latin typeface="Halant Medium Italics"/>
                </a:rPr>
                <a:t>Viên Minh Quang </a:t>
              </a:r>
            </a:p>
            <a:p>
              <a:pPr>
                <a:lnSpc>
                  <a:spcPts val="6720"/>
                </a:lnSpc>
                <a:spcBef>
                  <a:spcPct val="0"/>
                </a:spcBef>
              </a:pPr>
              <a:r>
                <a:rPr lang="en-US" sz="4800">
                  <a:solidFill>
                    <a:srgbClr val="731F7D"/>
                  </a:solidFill>
                  <a:latin typeface="Halant Medium Italics"/>
                </a:rPr>
                <a:t>Phạm Nguyễn Hoàng Long Phạm Lạc Duy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9050"/>
              <a:ext cx="14298683" cy="20414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284"/>
                </a:lnSpc>
              </a:pPr>
              <a:r>
                <a:rPr lang="en-US" sz="10410">
                  <a:solidFill>
                    <a:srgbClr val="000000"/>
                  </a:solidFill>
                  <a:latin typeface="HK Grotesk Bold"/>
                </a:rPr>
                <a:t>Violent Detection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5624184">
            <a:off x="9190413" y="-1204481"/>
            <a:ext cx="9054625" cy="8058616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5017281">
            <a:off x="7304671" y="971407"/>
            <a:ext cx="1811240" cy="171615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10567437">
            <a:off x="16126494" y="6825098"/>
            <a:ext cx="3789612" cy="3623816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770212" y="413701"/>
            <a:ext cx="3140660" cy="40264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605377">
            <a:off x="-4683425" y="-3117159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72707" y="5549813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80242">
            <a:off x="-2171146" y="7516348"/>
            <a:ext cx="5163362" cy="4892285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7631353" y="2865980"/>
            <a:ext cx="7096510" cy="709651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1392732" y="107471"/>
            <a:ext cx="6729684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02 Methodology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946379" y="1238978"/>
            <a:ext cx="12466459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 Bold"/>
              </a:rPr>
              <a:t>Test Image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 •Evaluating test images and displaying inference on all test images</a:t>
            </a: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605377">
            <a:off x="-4683425" y="-3117159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72707" y="5549813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80242">
            <a:off x="-2171146" y="7516348"/>
            <a:ext cx="5163362" cy="4892285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795809" y="4737175"/>
            <a:ext cx="9552102" cy="554982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1392732" y="107471"/>
            <a:ext cx="6729684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02 Methodology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946379" y="1238978"/>
            <a:ext cx="12466459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 Bold"/>
              </a:rPr>
              <a:t>Inference on Single Image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 •Then begin to infer and apply Non-Maximum Suppression(NMS). It uses to whittle down many detected bounding boxes to only a few. Once the detector outputs a large number of bounding boxes, it is necessary to filter out the best ones.</a:t>
            </a: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605377">
            <a:off x="-4683425" y="-3117159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72707" y="5549813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80242">
            <a:off x="-2171146" y="7516348"/>
            <a:ext cx="5163362" cy="489228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1392732" y="107471"/>
            <a:ext cx="6729684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02 Methodology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92841" y="2677160"/>
            <a:ext cx="12466459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 Bold"/>
              </a:rPr>
              <a:t>Inference on Video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 •We can infer video from the local System or download video from google drive.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• First, we initialize the video object and set the Video information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•We create an object for writing video output. Then after initializing the model and loading FP32 model, we set the model for inference.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•It also needs Non-Max suppression (NMS). The system will detect per class and decide the object in that frame is violent or non-violent. Then release the output</a:t>
            </a: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5033790">
            <a:off x="-3142758" y="5113384"/>
            <a:ext cx="7336933" cy="652987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447366">
            <a:off x="12955621" y="-916530"/>
            <a:ext cx="4068454" cy="3890459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447366">
            <a:off x="17494525" y="9179016"/>
            <a:ext cx="4068454" cy="3890459"/>
          </a:xfrm>
          <a:prstGeom prst="rect">
            <a:avLst/>
          </a:prstGeom>
        </p:spPr>
      </p:pic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3273" t="0" r="3273" b="0"/>
          <a:stretch>
            <a:fillRect/>
          </a:stretch>
        </p:blipFill>
        <p:spPr>
          <a:xfrm flipH="false" flipV="false" rot="0">
            <a:off x="1925053" y="798393"/>
            <a:ext cx="14437895" cy="869021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433181" y="822247"/>
            <a:ext cx="15110057" cy="893849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6605377">
            <a:off x="-4683425" y="-3117159"/>
            <a:ext cx="9366851" cy="895705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2715964">
            <a:off x="1572707" y="5549813"/>
            <a:ext cx="2207918" cy="209200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1480242">
            <a:off x="-2171146" y="7516348"/>
            <a:ext cx="5163362" cy="489228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1392732" y="107471"/>
            <a:ext cx="6729684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02 Methodology</a:t>
            </a: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3910479">
            <a:off x="14811907" y="7098613"/>
            <a:ext cx="6176663" cy="590643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9440951">
            <a:off x="16596556" y="-381250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990462" y="471325"/>
            <a:ext cx="6977048" cy="418875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9144000" y="5781489"/>
            <a:ext cx="6013153" cy="370793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742101" y="2325939"/>
            <a:ext cx="8039718" cy="4465055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35623" y="141667"/>
            <a:ext cx="4042765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03 Result</a:t>
            </a: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3910479">
            <a:off x="14811907" y="7098613"/>
            <a:ext cx="6176663" cy="590643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9440951">
            <a:off x="16596556" y="-381250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526326" y="3314536"/>
            <a:ext cx="11904684" cy="595234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35623" y="141667"/>
            <a:ext cx="4042765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03 Result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6518" y="1760691"/>
            <a:ext cx="535959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731F7D"/>
                </a:solidFill>
                <a:latin typeface="Canva Sans Bold"/>
              </a:rPr>
              <a:t>Benchmark Data</a:t>
            </a: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5623" y="141667"/>
            <a:ext cx="4042765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03 Result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127055" y="2295302"/>
            <a:ext cx="282618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731F7D"/>
                </a:solidFill>
                <a:latin typeface="Canva Sans Bold"/>
              </a:rPr>
              <a:t>Strength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6013" y="3878280"/>
            <a:ext cx="7070697" cy="5139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44"/>
              </a:lnSpc>
            </a:pPr>
            <a:r>
              <a:rPr lang="en-US" sz="3245">
                <a:solidFill>
                  <a:srgbClr val="731F7D"/>
                </a:solidFill>
                <a:latin typeface="Canva Sans"/>
              </a:rPr>
              <a:t>•Can process images and videos</a:t>
            </a:r>
          </a:p>
          <a:p>
            <a:pPr>
              <a:lnSpc>
                <a:spcPts val="4544"/>
              </a:lnSpc>
            </a:pPr>
            <a:r>
              <a:rPr lang="en-US" sz="3245">
                <a:solidFill>
                  <a:srgbClr val="731F7D"/>
                </a:solidFill>
                <a:latin typeface="Canva Sans"/>
              </a:rPr>
              <a:t>•High accuracy for non-armed violent acts</a:t>
            </a:r>
          </a:p>
          <a:p>
            <a:pPr>
              <a:lnSpc>
                <a:spcPts val="4544"/>
              </a:lnSpc>
            </a:pPr>
            <a:r>
              <a:rPr lang="en-US" sz="3245">
                <a:solidFill>
                  <a:srgbClr val="731F7D"/>
                </a:solidFill>
                <a:latin typeface="Canva Sans"/>
              </a:rPr>
              <a:t>•Real-time violence detection via webcam</a:t>
            </a:r>
          </a:p>
          <a:p>
            <a:pPr>
              <a:lnSpc>
                <a:spcPts val="4544"/>
              </a:lnSpc>
            </a:pPr>
            <a:r>
              <a:rPr lang="en-US" sz="3245">
                <a:solidFill>
                  <a:srgbClr val="731F7D"/>
                </a:solidFill>
                <a:latin typeface="Canva Sans"/>
              </a:rPr>
              <a:t>•Can be used on the local network</a:t>
            </a:r>
          </a:p>
          <a:p>
            <a:pPr>
              <a:lnSpc>
                <a:spcPts val="4544"/>
              </a:lnSpc>
            </a:pPr>
            <a:r>
              <a:rPr lang="en-US" sz="3245">
                <a:solidFill>
                  <a:srgbClr val="731F7D"/>
                </a:solidFill>
                <a:latin typeface="Canva Sans"/>
              </a:rPr>
              <a:t>•User-friendly interface, easy to use website</a:t>
            </a:r>
          </a:p>
          <a:p>
            <a:pPr algn="ctr">
              <a:lnSpc>
                <a:spcPts val="4544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1514158" y="2295302"/>
            <a:ext cx="319480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731F7D"/>
                </a:solidFill>
                <a:latin typeface="Canva Sans Bold"/>
              </a:rPr>
              <a:t>Weakness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414808" y="3621245"/>
            <a:ext cx="7070697" cy="6858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44"/>
              </a:lnSpc>
            </a:pPr>
            <a:r>
              <a:rPr lang="en-US" sz="3245">
                <a:solidFill>
                  <a:srgbClr val="731F7D"/>
                </a:solidFill>
                <a:latin typeface="Canva Sans"/>
              </a:rPr>
              <a:t>•Violence detection might misunderstand that someone acting violently because they are wearing too bright clothing.</a:t>
            </a:r>
          </a:p>
          <a:p>
            <a:pPr>
              <a:lnSpc>
                <a:spcPts val="4544"/>
              </a:lnSpc>
            </a:pPr>
            <a:r>
              <a:rPr lang="en-US" sz="3245">
                <a:solidFill>
                  <a:srgbClr val="731F7D"/>
                </a:solidFill>
                <a:latin typeface="Canva Sans"/>
              </a:rPr>
              <a:t>•Cannot precisely identify on photos or videos with an excessive number of people.</a:t>
            </a:r>
          </a:p>
          <a:p>
            <a:pPr>
              <a:lnSpc>
                <a:spcPts val="4544"/>
              </a:lnSpc>
            </a:pPr>
            <a:r>
              <a:rPr lang="en-US" sz="3245">
                <a:solidFill>
                  <a:srgbClr val="731F7D"/>
                </a:solidFill>
                <a:latin typeface="Canva Sans"/>
              </a:rPr>
              <a:t>•Not yet available for online use</a:t>
            </a:r>
          </a:p>
          <a:p>
            <a:pPr>
              <a:lnSpc>
                <a:spcPts val="4544"/>
              </a:lnSpc>
            </a:pPr>
            <a:r>
              <a:rPr lang="en-US" sz="3245">
                <a:solidFill>
                  <a:srgbClr val="731F7D"/>
                </a:solidFill>
                <a:latin typeface="Canva Sans"/>
              </a:rPr>
              <a:t>•The types of armed violence have not yet been diversified</a:t>
            </a:r>
          </a:p>
          <a:p>
            <a:pPr>
              <a:lnSpc>
                <a:spcPts val="4544"/>
              </a:lnSpc>
            </a:pPr>
          </a:p>
          <a:p>
            <a:pPr algn="ctr">
              <a:lnSpc>
                <a:spcPts val="4544"/>
              </a:lnSpc>
            </a:pP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5623" y="141667"/>
            <a:ext cx="9570140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FFFFFF">
                    <a:alpha val="60000"/>
                  </a:srgbClr>
                </a:solidFill>
                <a:latin typeface="HK Grotesk Bold"/>
              </a:rPr>
              <a:t>04 Future Development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35459"/>
            <a:ext cx="669964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Future Development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1794" y="4012707"/>
            <a:ext cx="16747506" cy="3878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10"/>
              </a:lnSpc>
            </a:pPr>
            <a:r>
              <a:rPr lang="en-US" sz="3150">
                <a:solidFill>
                  <a:srgbClr val="FFFFFF"/>
                </a:solidFill>
                <a:latin typeface="Canva Sans"/>
              </a:rPr>
              <a:t>Future study needs to consider more complex situations about:</a:t>
            </a:r>
          </a:p>
          <a:p>
            <a:pPr>
              <a:lnSpc>
                <a:spcPts val="4410"/>
              </a:lnSpc>
            </a:pPr>
            <a:r>
              <a:rPr lang="en-US" sz="3150">
                <a:solidFill>
                  <a:srgbClr val="FFFFFF"/>
                </a:solidFill>
                <a:latin typeface="Canva Sans"/>
              </a:rPr>
              <a:t>•More diverse image sources</a:t>
            </a:r>
          </a:p>
          <a:p>
            <a:pPr>
              <a:lnSpc>
                <a:spcPts val="4410"/>
              </a:lnSpc>
            </a:pPr>
            <a:r>
              <a:rPr lang="en-US" sz="3150">
                <a:solidFill>
                  <a:srgbClr val="FFFFFF"/>
                </a:solidFill>
                <a:latin typeface="Canva Sans"/>
              </a:rPr>
              <a:t>• Armed violence</a:t>
            </a:r>
          </a:p>
          <a:p>
            <a:pPr>
              <a:lnSpc>
                <a:spcPts val="4410"/>
              </a:lnSpc>
            </a:pPr>
            <a:r>
              <a:rPr lang="en-US" sz="3150">
                <a:solidFill>
                  <a:srgbClr val="FFFFFF"/>
                </a:solidFill>
                <a:latin typeface="Canva Sans"/>
              </a:rPr>
              <a:t>• Online website</a:t>
            </a:r>
          </a:p>
          <a:p>
            <a:pPr>
              <a:lnSpc>
                <a:spcPts val="4410"/>
              </a:lnSpc>
            </a:pPr>
            <a:r>
              <a:rPr lang="en-US" sz="3150">
                <a:solidFill>
                  <a:srgbClr val="FFFFFF"/>
                </a:solidFill>
                <a:latin typeface="Canva Sans"/>
              </a:rPr>
              <a:t>•Communication with local authorities and the owners of security system via SMS or email.</a:t>
            </a:r>
          </a:p>
          <a:p>
            <a:pPr>
              <a:lnSpc>
                <a:spcPts val="4410"/>
              </a:lnSpc>
            </a:pP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5623" y="141667"/>
            <a:ext cx="9570140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FFFFFF">
                    <a:alpha val="60000"/>
                  </a:srgbClr>
                </a:solidFill>
                <a:latin typeface="HK Grotesk Bold"/>
              </a:rPr>
              <a:t>04 Future Development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47522" y="3118087"/>
            <a:ext cx="362426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1794" y="4326267"/>
            <a:ext cx="16747506" cy="3322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10"/>
              </a:lnSpc>
            </a:pPr>
            <a:r>
              <a:rPr lang="en-US" sz="3150">
                <a:solidFill>
                  <a:srgbClr val="FFFFFF"/>
                </a:solidFill>
                <a:latin typeface="Canva Sans"/>
              </a:rPr>
              <a:t>By taking violent object detection from photographs into consideration, the cutting-edge YOLO (you only look once) deep-learning-based algorithm's detection capabilities have been examined. The YOLOv7 model was trained with violent and nonviolent photos from our own dataset and real-world events for the model search component to improve the performance of the YOLOv7 model and enable it to detect violence with AP values as high as 86.6 percent.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8332205">
            <a:off x="-1264818" y="7022695"/>
            <a:ext cx="5693252" cy="544417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2700000">
            <a:off x="13879632" y="-2400134"/>
            <a:ext cx="4943405" cy="572319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97486"/>
            <a:ext cx="5618882" cy="1501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799"/>
              </a:lnSpc>
            </a:pPr>
            <a:r>
              <a:rPr lang="en-US" sz="9999">
                <a:solidFill>
                  <a:srgbClr val="000000"/>
                </a:solidFill>
                <a:latin typeface="HK Grotesk Bold"/>
              </a:rPr>
              <a:t>Contents: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339979" y="2508786"/>
            <a:ext cx="18967959" cy="4773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727205" indent="-863603" lvl="1">
              <a:lnSpc>
                <a:spcPts val="9440"/>
              </a:lnSpc>
              <a:buFont typeface="Arial"/>
              <a:buChar char="•"/>
            </a:pPr>
            <a:r>
              <a:rPr lang="en-US" sz="8000">
                <a:solidFill>
                  <a:srgbClr val="000000"/>
                </a:solidFill>
                <a:latin typeface="HK Grotesk Bold"/>
              </a:rPr>
              <a:t>Introduction</a:t>
            </a:r>
          </a:p>
          <a:p>
            <a:pPr marL="1727205" indent="-863603" lvl="1">
              <a:lnSpc>
                <a:spcPts val="9440"/>
              </a:lnSpc>
              <a:buFont typeface="Arial"/>
              <a:buChar char="•"/>
            </a:pPr>
            <a:r>
              <a:rPr lang="en-US" sz="8000">
                <a:solidFill>
                  <a:srgbClr val="000000"/>
                </a:solidFill>
                <a:latin typeface="HK Grotesk Bold"/>
              </a:rPr>
              <a:t>Methodology</a:t>
            </a:r>
          </a:p>
          <a:p>
            <a:pPr marL="1727205" indent="-863603" lvl="1">
              <a:lnSpc>
                <a:spcPts val="9440"/>
              </a:lnSpc>
              <a:buFont typeface="Arial"/>
              <a:buChar char="•"/>
            </a:pPr>
            <a:r>
              <a:rPr lang="en-US" sz="8000">
                <a:solidFill>
                  <a:srgbClr val="000000"/>
                </a:solidFill>
                <a:latin typeface="HK Grotesk Bold"/>
              </a:rPr>
              <a:t>Result</a:t>
            </a:r>
          </a:p>
          <a:p>
            <a:pPr marL="1727205" indent="-863603" lvl="1">
              <a:lnSpc>
                <a:spcPts val="9440"/>
              </a:lnSpc>
              <a:buFont typeface="Arial"/>
              <a:buChar char="•"/>
            </a:pPr>
            <a:r>
              <a:rPr lang="en-US" sz="8000">
                <a:solidFill>
                  <a:srgbClr val="000000"/>
                </a:solidFill>
                <a:latin typeface="HK Grotesk Bold"/>
              </a:rPr>
              <a:t>Future Development and Conclusion</a:t>
            </a: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4494633">
            <a:off x="7828277" y="9031944"/>
            <a:ext cx="2604581" cy="246784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9088749">
            <a:off x="1631143" y="-2578373"/>
            <a:ext cx="3903561" cy="369862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57000"/>
          </a:blip>
          <a:srcRect l="0" t="0" r="0" b="0"/>
          <a:stretch>
            <a:fillRect/>
          </a:stretch>
        </p:blipFill>
        <p:spPr>
          <a:xfrm flipH="false" flipV="false" rot="313119">
            <a:off x="-3109196" y="4175850"/>
            <a:ext cx="8275792" cy="791372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68000"/>
          </a:blip>
          <a:srcRect l="0" t="0" r="0" b="0"/>
          <a:stretch>
            <a:fillRect/>
          </a:stretch>
        </p:blipFill>
        <p:spPr>
          <a:xfrm flipH="false" flipV="false" rot="965189">
            <a:off x="11239029" y="-3141539"/>
            <a:ext cx="7824542" cy="6963843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1207755">
            <a:off x="13218087" y="5225672"/>
            <a:ext cx="6135171" cy="710294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5859302" y="2116258"/>
            <a:ext cx="6542532" cy="82296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379" b="1161"/>
          <a:stretch>
            <a:fillRect/>
          </a:stretch>
        </p:blipFill>
        <p:spPr>
          <a:xfrm flipH="false" flipV="false" rot="1298824">
            <a:off x="12555249" y="4939834"/>
            <a:ext cx="6575294" cy="726878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8597713" y="7771526"/>
            <a:ext cx="1844500" cy="174766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3378125">
            <a:off x="13554421" y="-1362141"/>
            <a:ext cx="4943405" cy="572319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5501340" y="5182791"/>
            <a:ext cx="10576944" cy="473273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83925" y="194919"/>
            <a:ext cx="6475847" cy="1034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FFFFFF">
                    <a:alpha val="60000"/>
                  </a:srgbClr>
                </a:solidFill>
                <a:latin typeface="HK Grotesk Bold"/>
              </a:rPr>
              <a:t>01 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1171836"/>
            <a:ext cx="15652261" cy="424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Monitoring systems that can spot violent situations are becoming more and more crucial for efficient law enforcement and city security.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The effectiveness of violent event detectors is measured by their speed of response, accuracy, and generality over a wide range of video sources in different formats.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Numerous studies on violence identification either concentrated on speed, accuracy, or both without taking the generalizability across multiple video sources into account.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605377">
            <a:off x="-4683425" y="-3117159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72707" y="5549813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80242">
            <a:off x="-2171146" y="7516348"/>
            <a:ext cx="5163362" cy="489228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4196711" y="1880477"/>
            <a:ext cx="13925705" cy="478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 Bold"/>
              </a:rPr>
              <a:t>YOLOv7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"/>
              </a:rPr>
              <a:t>In the range of 5 FPS to 160 FPS, YOLOv7 outperforms all other known object detectors in terms of speed and accuracy, and on GPU V100, it has the greatest accuracy of 56.8% AP of all real-time object detectors with 30 FPS or more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"/>
              </a:rPr>
              <a:t>YOLOv7-tiny is 127 FPS quicker and 10.7% more accurate on AP than YOLOv5-N. When compared to the equivalent YOLOv5-L with 99 FPS, the version YOLOv7-X gets 114 FPS inference speed, but YOLOv7 also achieves a higher accuracy (higher AP by 3.9%)..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5814744" y="6931283"/>
            <a:ext cx="2878394" cy="2843923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392732" y="107471"/>
            <a:ext cx="6729684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02 Methodology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4494633">
            <a:off x="16985406" y="6445114"/>
            <a:ext cx="2605188" cy="2468415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3607138" y="-678263"/>
            <a:ext cx="5225712" cy="465088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313119">
            <a:off x="13373368" y="247637"/>
            <a:ext cx="5693252" cy="544417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028700" y="816663"/>
            <a:ext cx="11453393" cy="86536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605377">
            <a:off x="-4683425" y="-3117159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72707" y="5549813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80242">
            <a:off x="-2171146" y="7516348"/>
            <a:ext cx="5163362" cy="4892285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827141" y="6627805"/>
            <a:ext cx="4841623" cy="297686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3925" r="0" b="3925"/>
          <a:stretch>
            <a:fillRect/>
          </a:stretch>
        </p:blipFill>
        <p:spPr>
          <a:xfrm flipH="false" flipV="false" rot="-1480242">
            <a:off x="10434060" y="6289851"/>
            <a:ext cx="5603294" cy="4892285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0966092" y="6418413"/>
            <a:ext cx="4523618" cy="3395651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4196711" y="2162366"/>
            <a:ext cx="13925705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 Bold"/>
              </a:rPr>
              <a:t>Tool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"/>
              </a:rPr>
              <a:t>•Web IDE for python: Google Colab</a:t>
            </a:r>
          </a:p>
          <a:p>
            <a:pPr algn="r">
              <a:lnSpc>
                <a:spcPts val="4200"/>
              </a:lnSpc>
            </a:pP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"/>
              </a:rPr>
              <a:t>• Label tool: makesense.ai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"/>
              </a:rPr>
              <a:t>Which is an online tool for labeling photos. Prepared labels can be downloaded in one of the multiple supported formats...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92732" y="107471"/>
            <a:ext cx="6729684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02 Methodology</a:t>
            </a: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605377">
            <a:off x="-4683425" y="-3117159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72707" y="5549813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80242">
            <a:off x="-2171146" y="7516348"/>
            <a:ext cx="5163362" cy="489228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4196711" y="2724150"/>
            <a:ext cx="13925705" cy="478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 Bold"/>
              </a:rPr>
              <a:t>Collecting Data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"/>
              </a:rPr>
              <a:t>•To obtain the data, we recorded a group of volunteer VGU students and ourselves simulating real-life violent and nonviolent situations.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"/>
              </a:rPr>
              <a:t>•All recorded videos are saved in MP4 video format and then extracted 2 frames per second using OpenCV in python. We also collected data from the internet.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4D1354"/>
                </a:solidFill>
                <a:latin typeface="Canva Sans"/>
              </a:rPr>
              <a:t>•Our dataset includes 3483 images. There are 2265 images that represent non-violent behaviors and 2779 images that represent violent behavior</a:t>
            </a:r>
          </a:p>
          <a:p>
            <a:pPr algn="r">
              <a:lnSpc>
                <a:spcPts val="42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392732" y="107471"/>
            <a:ext cx="6729684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02 Methodology</a:t>
            </a: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605377">
            <a:off x="-4683425" y="-3117159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72707" y="5549813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80242">
            <a:off x="-2171146" y="7516348"/>
            <a:ext cx="5163362" cy="4892285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986061" y="4157261"/>
            <a:ext cx="2852470" cy="5101039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8518381" y="4157261"/>
            <a:ext cx="9109916" cy="5101039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392732" y="107471"/>
            <a:ext cx="6729684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02 Methodology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89538" y="9382100"/>
            <a:ext cx="179998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Violence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92999" y="9382100"/>
            <a:ext cx="303859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Non - Violence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51453" y="2458316"/>
            <a:ext cx="9414355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All the actions in both violent and non-violent clips have been manually labeled.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605377">
            <a:off x="-4683425" y="-3117159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72707" y="5549813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80242">
            <a:off x="-2171146" y="7516348"/>
            <a:ext cx="5163362" cy="489228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1392732" y="107471"/>
            <a:ext cx="6729684" cy="1046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731F7D">
                    <a:alpha val="60000"/>
                  </a:srgbClr>
                </a:solidFill>
                <a:latin typeface="HK Grotesk Bold"/>
              </a:rPr>
              <a:t>02 Methodology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92841" y="2517247"/>
            <a:ext cx="12466459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 Bold"/>
              </a:rPr>
              <a:t>System Construction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•Mounting Google Colab with Google Drive in order to manage YOLOv7 training sample and dataset.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731F7D"/>
                </a:solidFill>
                <a:latin typeface="Canva Sans"/>
              </a:rPr>
              <a:t>•After that download YOLOv7 repository, install some requirements and directory the path to the YOLOv7. In our system, we use model yolov7.yaml</a:t>
            </a:r>
          </a:p>
          <a:p>
            <a:pPr>
              <a:lnSpc>
                <a:spcPts val="4759"/>
              </a:lnSpc>
            </a:p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DAFaUrhE098</dc:identifier>
  <dcterms:modified xsi:type="dcterms:W3CDTF">2011-08-01T06:04:30Z</dcterms:modified>
  <cp:revision>1</cp:revision>
  <dc:title>Violent Detection</dc:title>
</cp:coreProperties>
</file>

<file path=docProps/thumbnail.jpeg>
</file>